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0" r:id="rId4"/>
    <p:sldId id="261" r:id="rId5"/>
    <p:sldId id="262" r:id="rId6"/>
    <p:sldId id="268" r:id="rId7"/>
    <p:sldId id="269" r:id="rId8"/>
    <p:sldId id="264" r:id="rId9"/>
    <p:sldId id="265" r:id="rId10"/>
    <p:sldId id="267" r:id="rId11"/>
    <p:sldId id="274" r:id="rId12"/>
    <p:sldId id="273" r:id="rId13"/>
    <p:sldId id="271" r:id="rId14"/>
    <p:sldId id="272" r:id="rId15"/>
    <p:sldId id="270"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B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A6BF5-D505-4E3C-9B57-1E6ED84572A6}" v="1604" dt="2023-04-01T02:14:42.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3" d="100"/>
          <a:sy n="73" d="100"/>
        </p:scale>
        <p:origin x="4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341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96489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8057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37792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0081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7125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05565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312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852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555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85660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7007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62979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67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5494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85391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48162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4/1/2023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7155346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mailto:aswinsomasundaram3@gmail.com" TargetMode="External"/><Relationship Id="rId2" Type="http://schemas.openxmlformats.org/officeDocument/2006/relationships/hyperlink" Target="mailto:kamesh21cs042@jit.ac.in" TargetMode="External"/><Relationship Id="rId1" Type="http://schemas.openxmlformats.org/officeDocument/2006/relationships/slideLayout" Target="../slideLayouts/slideLayout2.xml"/><Relationship Id="rId4" Type="http://schemas.openxmlformats.org/officeDocument/2006/relationships/hyperlink" Target="mailto:kmyehaa@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5323D54F-7A23-BE5D-EE5D-91B5D4B4C98A}"/>
              </a:ext>
            </a:extLst>
          </p:cNvPr>
          <p:cNvPicPr>
            <a:picLocks noChangeAspect="1"/>
          </p:cNvPicPr>
          <p:nvPr/>
        </p:nvPicPr>
        <p:blipFill>
          <a:blip r:embed="rId2"/>
          <a:stretch>
            <a:fillRect/>
          </a:stretch>
        </p:blipFill>
        <p:spPr>
          <a:xfrm>
            <a:off x="-5750" y="-1264"/>
            <a:ext cx="12261010" cy="6860529"/>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2"/>
          </a:xfrm>
          <a:prstGeom prst="rect">
            <a:avLst/>
          </a:prstGeom>
        </p:spPr>
      </p:pic>
    </p:spTree>
    <p:extLst>
      <p:ext uri="{BB962C8B-B14F-4D97-AF65-F5344CB8AC3E}">
        <p14:creationId xmlns:p14="http://schemas.microsoft.com/office/powerpoint/2010/main" val="1907316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9138" y="562088"/>
            <a:ext cx="12082862" cy="5616643"/>
          </a:xfrm>
          <a:prstGeom prst="rect">
            <a:avLst/>
          </a:prstGeom>
        </p:spPr>
      </p:pic>
    </p:spTree>
    <p:extLst>
      <p:ext uri="{BB962C8B-B14F-4D97-AF65-F5344CB8AC3E}">
        <p14:creationId xmlns:p14="http://schemas.microsoft.com/office/powerpoint/2010/main" val="1222042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5" name="Rectangle 4"/>
          <p:cNvSpPr/>
          <p:nvPr/>
        </p:nvSpPr>
        <p:spPr>
          <a:xfrm>
            <a:off x="9235440" y="4101737"/>
            <a:ext cx="1672046" cy="300446"/>
          </a:xfrm>
          <a:prstGeom prst="rect">
            <a:avLst/>
          </a:prstGeom>
          <a:solidFill>
            <a:srgbClr val="3AB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9235440" y="4101737"/>
            <a:ext cx="2011680" cy="338554"/>
          </a:xfrm>
          <a:prstGeom prst="rect">
            <a:avLst/>
          </a:prstGeom>
          <a:noFill/>
        </p:spPr>
        <p:txBody>
          <a:bodyPr wrap="square" rtlCol="0">
            <a:spAutoFit/>
          </a:bodyPr>
          <a:lstStyle/>
          <a:p>
            <a:r>
              <a:rPr lang="en-IN" sz="1400" dirty="0" smtClean="0">
                <a:ln>
                  <a:solidFill>
                    <a:schemeClr val="bg1"/>
                  </a:solidFill>
                </a:ln>
                <a:solidFill>
                  <a:schemeClr val="bg1"/>
                </a:solidFill>
              </a:rPr>
              <a:t>Phase </a:t>
            </a:r>
            <a:r>
              <a:rPr lang="en-IN" sz="1600" dirty="0">
                <a:solidFill>
                  <a:schemeClr val="bg1"/>
                </a:solidFill>
              </a:rPr>
              <a:t>1(Camera</a:t>
            </a:r>
            <a:r>
              <a:rPr lang="en-IN" sz="1400" dirty="0" smtClean="0">
                <a:ln>
                  <a:solidFill>
                    <a:schemeClr val="bg1"/>
                  </a:solidFill>
                </a:ln>
                <a:solidFill>
                  <a:schemeClr val="bg1"/>
                </a:solidFill>
              </a:rPr>
              <a:t>)</a:t>
            </a:r>
            <a:endParaRPr lang="en-IN" sz="1400" dirty="0">
              <a:ln>
                <a:solidFill>
                  <a:schemeClr val="bg1"/>
                </a:solidFill>
              </a:ln>
              <a:solidFill>
                <a:schemeClr val="bg1"/>
              </a:solidFill>
            </a:endParaRPr>
          </a:p>
        </p:txBody>
      </p:sp>
      <p:cxnSp>
        <p:nvCxnSpPr>
          <p:cNvPr id="8" name="Straight Connector 7"/>
          <p:cNvCxnSpPr>
            <a:stCxn id="6" idx="2"/>
            <a:endCxn id="9" idx="0"/>
          </p:cNvCxnSpPr>
          <p:nvPr/>
        </p:nvCxnSpPr>
        <p:spPr>
          <a:xfrm>
            <a:off x="10241280" y="4440291"/>
            <a:ext cx="2177" cy="39413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335588" y="4834430"/>
            <a:ext cx="1815737" cy="338554"/>
          </a:xfrm>
          <a:prstGeom prst="rect">
            <a:avLst/>
          </a:prstGeom>
          <a:noFill/>
        </p:spPr>
        <p:txBody>
          <a:bodyPr wrap="square" rtlCol="0">
            <a:spAutoFit/>
          </a:bodyPr>
          <a:lstStyle/>
          <a:p>
            <a:r>
              <a:rPr lang="en-IN" sz="1600" dirty="0" smtClean="0">
                <a:solidFill>
                  <a:schemeClr val="bg1"/>
                </a:solidFill>
              </a:rPr>
              <a:t>Phase2(Gloves)</a:t>
            </a:r>
            <a:endParaRPr lang="en-IN" sz="1600" dirty="0">
              <a:solidFill>
                <a:schemeClr val="bg1"/>
              </a:solidFill>
            </a:endParaRPr>
          </a:p>
        </p:txBody>
      </p:sp>
    </p:spTree>
    <p:extLst>
      <p:ext uri="{BB962C8B-B14F-4D97-AF65-F5344CB8AC3E}">
        <p14:creationId xmlns:p14="http://schemas.microsoft.com/office/powerpoint/2010/main" val="1990975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ndicam 2023-03-31 15-48-15-55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339725"/>
            <a:ext cx="12192000" cy="6230938"/>
          </a:xfrm>
        </p:spPr>
      </p:pic>
    </p:spTree>
    <p:extLst>
      <p:ext uri="{BB962C8B-B14F-4D97-AF65-F5344CB8AC3E}">
        <p14:creationId xmlns:p14="http://schemas.microsoft.com/office/powerpoint/2010/main" val="3308209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ndicam 2023-03-31 15-50-02-06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323850"/>
            <a:ext cx="12192000" cy="6238875"/>
          </a:xfrm>
        </p:spPr>
      </p:pic>
    </p:spTree>
    <p:extLst>
      <p:ext uri="{BB962C8B-B14F-4D97-AF65-F5344CB8AC3E}">
        <p14:creationId xmlns:p14="http://schemas.microsoft.com/office/powerpoint/2010/main" val="595745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5" y="235131"/>
            <a:ext cx="12193245" cy="6322423"/>
          </a:xfrm>
          <a:prstGeom prst="rect">
            <a:avLst/>
          </a:prstGeom>
        </p:spPr>
      </p:pic>
    </p:spTree>
    <p:extLst>
      <p:ext uri="{BB962C8B-B14F-4D97-AF65-F5344CB8AC3E}">
        <p14:creationId xmlns:p14="http://schemas.microsoft.com/office/powerpoint/2010/main" val="398924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6389" y="444137"/>
            <a:ext cx="5786845" cy="646331"/>
          </a:xfrm>
          <a:prstGeom prst="rect">
            <a:avLst/>
          </a:prstGeom>
          <a:noFill/>
        </p:spPr>
        <p:txBody>
          <a:bodyPr wrap="square" rtlCol="0">
            <a:spAutoFit/>
          </a:bodyPr>
          <a:lstStyle/>
          <a:p>
            <a:r>
              <a:rPr lang="en-IN" sz="3600" dirty="0" smtClean="0">
                <a:latin typeface="Fira sans"/>
              </a:rPr>
              <a:t>Team name  :  JIT's ORION</a:t>
            </a:r>
            <a:endParaRPr lang="en-IN" sz="3600" dirty="0">
              <a:latin typeface="Fira sans"/>
            </a:endParaRPr>
          </a:p>
        </p:txBody>
      </p:sp>
      <p:sp>
        <p:nvSpPr>
          <p:cNvPr id="7" name="TextBox 6"/>
          <p:cNvSpPr txBox="1"/>
          <p:nvPr/>
        </p:nvSpPr>
        <p:spPr>
          <a:xfrm>
            <a:off x="661849" y="2459731"/>
            <a:ext cx="10136777" cy="1477328"/>
          </a:xfrm>
          <a:prstGeom prst="rect">
            <a:avLst/>
          </a:prstGeom>
          <a:noFill/>
        </p:spPr>
        <p:txBody>
          <a:bodyPr wrap="square" rtlCol="0">
            <a:spAutoFit/>
          </a:bodyPr>
          <a:lstStyle/>
          <a:p>
            <a:r>
              <a:rPr lang="en-IN" dirty="0" smtClean="0">
                <a:latin typeface="Fira sans"/>
              </a:rPr>
              <a:t>	1) Kamesh R </a:t>
            </a:r>
          </a:p>
          <a:p>
            <a:r>
              <a:rPr lang="en-IN" dirty="0" smtClean="0">
                <a:latin typeface="Fira sans"/>
              </a:rPr>
              <a:t>	2) </a:t>
            </a:r>
            <a:r>
              <a:rPr lang="en-IN" dirty="0" err="1" smtClean="0">
                <a:latin typeface="Fira sans"/>
              </a:rPr>
              <a:t>Aswin</a:t>
            </a:r>
            <a:r>
              <a:rPr lang="en-IN" dirty="0" smtClean="0">
                <a:latin typeface="Fira sans"/>
              </a:rPr>
              <a:t> S </a:t>
            </a:r>
          </a:p>
          <a:p>
            <a:r>
              <a:rPr lang="en-IN" dirty="0" smtClean="0">
                <a:latin typeface="Fira sans"/>
              </a:rPr>
              <a:t>	3) </a:t>
            </a:r>
            <a:r>
              <a:rPr lang="en-IN" dirty="0" err="1" smtClean="0">
                <a:latin typeface="Fira sans"/>
              </a:rPr>
              <a:t>Yehaasary</a:t>
            </a:r>
            <a:r>
              <a:rPr lang="en-IN" dirty="0" smtClean="0">
                <a:latin typeface="Fira sans"/>
              </a:rPr>
              <a:t> K M</a:t>
            </a:r>
          </a:p>
          <a:p>
            <a:endParaRPr lang="en-IN" sz="3600" dirty="0">
              <a:latin typeface="Fira sans"/>
            </a:endParaRPr>
          </a:p>
        </p:txBody>
      </p:sp>
      <p:sp>
        <p:nvSpPr>
          <p:cNvPr id="8" name="TextBox 7"/>
          <p:cNvSpPr txBox="1"/>
          <p:nvPr/>
        </p:nvSpPr>
        <p:spPr>
          <a:xfrm>
            <a:off x="923106" y="4630399"/>
            <a:ext cx="4284617" cy="1200329"/>
          </a:xfrm>
          <a:prstGeom prst="rect">
            <a:avLst/>
          </a:prstGeom>
          <a:noFill/>
        </p:spPr>
        <p:txBody>
          <a:bodyPr wrap="square" rtlCol="0">
            <a:spAutoFit/>
          </a:bodyPr>
          <a:lstStyle/>
          <a:p>
            <a:r>
              <a:rPr lang="en-IN" dirty="0" smtClean="0">
                <a:latin typeface="Fira sans"/>
              </a:rPr>
              <a:t>Email ID:-</a:t>
            </a:r>
          </a:p>
          <a:p>
            <a:r>
              <a:rPr lang="en-IN" dirty="0" smtClean="0">
                <a:latin typeface="Fira sans"/>
                <a:hlinkClick r:id="rId2"/>
              </a:rPr>
              <a:t>kamesh21cs042@jit.ac.in</a:t>
            </a:r>
            <a:endParaRPr lang="en-IN" dirty="0" smtClean="0">
              <a:latin typeface="Fira sans"/>
            </a:endParaRPr>
          </a:p>
          <a:p>
            <a:r>
              <a:rPr lang="en-IN" dirty="0" smtClean="0">
                <a:latin typeface="Fira sans"/>
                <a:hlinkClick r:id="rId3"/>
              </a:rPr>
              <a:t>aswinsomasundaram3@gmail.com</a:t>
            </a:r>
            <a:endParaRPr lang="en-IN" dirty="0" smtClean="0">
              <a:latin typeface="Fira sans"/>
            </a:endParaRPr>
          </a:p>
          <a:p>
            <a:r>
              <a:rPr lang="en-IN" dirty="0" smtClean="0">
                <a:latin typeface="Fira sans"/>
                <a:hlinkClick r:id="rId4"/>
              </a:rPr>
              <a:t>kmyehaa@gmail.com</a:t>
            </a:r>
            <a:endParaRPr lang="en-IN" dirty="0" smtClean="0">
              <a:latin typeface="Fira sans"/>
            </a:endParaRPr>
          </a:p>
        </p:txBody>
      </p:sp>
      <p:sp>
        <p:nvSpPr>
          <p:cNvPr id="9" name="TextBox 8"/>
          <p:cNvSpPr txBox="1"/>
          <p:nvPr/>
        </p:nvSpPr>
        <p:spPr>
          <a:xfrm>
            <a:off x="6383381" y="4612652"/>
            <a:ext cx="4284617" cy="1477328"/>
          </a:xfrm>
          <a:prstGeom prst="rect">
            <a:avLst/>
          </a:prstGeom>
          <a:noFill/>
        </p:spPr>
        <p:txBody>
          <a:bodyPr wrap="square" rtlCol="0">
            <a:spAutoFit/>
          </a:bodyPr>
          <a:lstStyle/>
          <a:p>
            <a:r>
              <a:rPr lang="en-IN" dirty="0" smtClean="0">
                <a:latin typeface="Fira sans"/>
              </a:rPr>
              <a:t>Contact no:-</a:t>
            </a:r>
          </a:p>
          <a:p>
            <a:r>
              <a:rPr lang="en-IN" dirty="0" smtClean="0">
                <a:latin typeface="Fira sans"/>
              </a:rPr>
              <a:t>Kamesh R :- 9566605171</a:t>
            </a:r>
          </a:p>
          <a:p>
            <a:r>
              <a:rPr lang="en-IN" dirty="0" err="1" smtClean="0">
                <a:latin typeface="Fira sans"/>
              </a:rPr>
              <a:t>Aswin</a:t>
            </a:r>
            <a:r>
              <a:rPr lang="en-IN" dirty="0" smtClean="0">
                <a:latin typeface="Fira sans"/>
              </a:rPr>
              <a:t> S :- 8056677688</a:t>
            </a:r>
          </a:p>
          <a:p>
            <a:r>
              <a:rPr lang="en-IN" dirty="0" err="1" smtClean="0">
                <a:latin typeface="Fira sans"/>
              </a:rPr>
              <a:t>Yehaasary</a:t>
            </a:r>
            <a:r>
              <a:rPr lang="en-IN" dirty="0" smtClean="0">
                <a:latin typeface="Fira sans"/>
              </a:rPr>
              <a:t> K M :- 8148002483 </a:t>
            </a:r>
          </a:p>
          <a:p>
            <a:endParaRPr lang="en-IN" dirty="0"/>
          </a:p>
        </p:txBody>
      </p:sp>
      <p:sp>
        <p:nvSpPr>
          <p:cNvPr id="10" name="TextBox 9"/>
          <p:cNvSpPr txBox="1"/>
          <p:nvPr/>
        </p:nvSpPr>
        <p:spPr>
          <a:xfrm>
            <a:off x="923106" y="1260012"/>
            <a:ext cx="5264331" cy="677108"/>
          </a:xfrm>
          <a:prstGeom prst="rect">
            <a:avLst/>
          </a:prstGeom>
          <a:noFill/>
        </p:spPr>
        <p:txBody>
          <a:bodyPr wrap="square" rtlCol="0">
            <a:spAutoFit/>
          </a:bodyPr>
          <a:lstStyle/>
          <a:p>
            <a:r>
              <a:rPr lang="en-IN" sz="2000" dirty="0">
                <a:latin typeface="Fira sans"/>
              </a:rPr>
              <a:t>College name</a:t>
            </a:r>
            <a:r>
              <a:rPr lang="en-IN" dirty="0">
                <a:latin typeface="Fira sans"/>
              </a:rPr>
              <a:t>: </a:t>
            </a:r>
            <a:r>
              <a:rPr lang="en-IN" dirty="0" err="1">
                <a:latin typeface="Fira sans"/>
              </a:rPr>
              <a:t>Jansons</a:t>
            </a:r>
            <a:r>
              <a:rPr lang="en-IN" dirty="0">
                <a:latin typeface="Fira sans"/>
              </a:rPr>
              <a:t> institute of technology</a:t>
            </a:r>
          </a:p>
          <a:p>
            <a:endParaRPr lang="en-IN" dirty="0"/>
          </a:p>
        </p:txBody>
      </p:sp>
      <p:sp>
        <p:nvSpPr>
          <p:cNvPr id="11" name="TextBox 10"/>
          <p:cNvSpPr txBox="1"/>
          <p:nvPr/>
        </p:nvSpPr>
        <p:spPr>
          <a:xfrm>
            <a:off x="984071" y="2040105"/>
            <a:ext cx="2405740" cy="738664"/>
          </a:xfrm>
          <a:prstGeom prst="rect">
            <a:avLst/>
          </a:prstGeom>
          <a:noFill/>
        </p:spPr>
        <p:txBody>
          <a:bodyPr wrap="square" rtlCol="0">
            <a:spAutoFit/>
          </a:bodyPr>
          <a:lstStyle/>
          <a:p>
            <a:r>
              <a:rPr lang="en-IN" sz="2400" dirty="0">
                <a:latin typeface="Fira sans"/>
              </a:rPr>
              <a:t>Team members:</a:t>
            </a:r>
            <a:endParaRPr lang="en-IN" sz="2400" dirty="0" smtClean="0">
              <a:latin typeface="Fira sans"/>
            </a:endParaRPr>
          </a:p>
          <a:p>
            <a:endParaRPr lang="en-IN" dirty="0"/>
          </a:p>
        </p:txBody>
      </p:sp>
    </p:spTree>
    <p:extLst>
      <p:ext uri="{BB962C8B-B14F-4D97-AF65-F5344CB8AC3E}">
        <p14:creationId xmlns:p14="http://schemas.microsoft.com/office/powerpoint/2010/main" val="19234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1ABE-4D51-1059-3514-E01E93FF831F}"/>
              </a:ext>
            </a:extLst>
          </p:cNvPr>
          <p:cNvSpPr>
            <a:spLocks noGrp="1"/>
          </p:cNvSpPr>
          <p:nvPr>
            <p:ph type="title"/>
          </p:nvPr>
        </p:nvSpPr>
        <p:spPr>
          <a:xfrm>
            <a:off x="838200" y="465766"/>
            <a:ext cx="10515600" cy="1325563"/>
          </a:xfrm>
        </p:spPr>
        <p:txBody>
          <a:bodyPr/>
          <a:lstStyle/>
          <a:p>
            <a:r>
              <a:rPr lang="en-US" b="1" dirty="0">
                <a:cs typeface="Calibri Light"/>
              </a:rPr>
              <a:t>PROBLEM STATEMENT</a:t>
            </a:r>
          </a:p>
        </p:txBody>
      </p:sp>
      <p:sp>
        <p:nvSpPr>
          <p:cNvPr id="3" name="Content Placeholder 2">
            <a:extLst>
              <a:ext uri="{FF2B5EF4-FFF2-40B4-BE49-F238E27FC236}">
                <a16:creationId xmlns:a16="http://schemas.microsoft.com/office/drawing/2014/main" id="{981CEAD2-02C5-3C59-F6F8-E629FEBE6980}"/>
              </a:ext>
            </a:extLst>
          </p:cNvPr>
          <p:cNvSpPr>
            <a:spLocks noGrp="1"/>
          </p:cNvSpPr>
          <p:nvPr>
            <p:ph idx="1"/>
          </p:nvPr>
        </p:nvSpPr>
        <p:spPr>
          <a:xfrm>
            <a:off x="838200" y="1796871"/>
            <a:ext cx="10515600" cy="4768281"/>
          </a:xfrm>
        </p:spPr>
        <p:txBody>
          <a:bodyPr vert="horz" lIns="91440" tIns="45720" rIns="91440" bIns="45720" rtlCol="0" anchor="t">
            <a:normAutofit/>
          </a:bodyPr>
          <a:lstStyle/>
          <a:p>
            <a:pPr marL="0" indent="0">
              <a:lnSpc>
                <a:spcPct val="100000"/>
              </a:lnSpc>
              <a:buNone/>
            </a:pPr>
            <a:r>
              <a:rPr lang="en-US" dirty="0">
                <a:ea typeface="+mn-lt"/>
                <a:cs typeface="+mn-lt"/>
              </a:rPr>
              <a:t>The sign language to speech convertors are able to convert your sign language/gesture into speech in specific languages , not able to convey it in our regional languages ,When dumb peoples visit Banking sectors, travelling period ,etc..</a:t>
            </a:r>
            <a:r>
              <a:rPr lang="en-US" b="1" dirty="0">
                <a:ea typeface="+mn-lt"/>
                <a:cs typeface="+mn-lt"/>
              </a:rPr>
              <a:t/>
            </a:r>
            <a:br>
              <a:rPr lang="en-US" b="1" dirty="0">
                <a:ea typeface="+mn-lt"/>
                <a:cs typeface="+mn-lt"/>
              </a:rPr>
            </a:br>
            <a:r>
              <a:rPr lang="en-US" dirty="0">
                <a:ea typeface="+mn-lt"/>
                <a:cs typeface="+mn-lt"/>
              </a:rPr>
              <a:t/>
            </a:r>
            <a:br>
              <a:rPr lang="en-US" dirty="0">
                <a:ea typeface="+mn-lt"/>
                <a:cs typeface="+mn-lt"/>
              </a:rPr>
            </a:br>
            <a:r>
              <a:rPr lang="en-US" dirty="0">
                <a:cs typeface="Calibri"/>
              </a:rPr>
              <a:t>We identify this problem ,which is given as a problem at "</a:t>
            </a:r>
            <a:r>
              <a:rPr lang="en-US" b="1" dirty="0">
                <a:cs typeface="Calibri"/>
              </a:rPr>
              <a:t>Intellectual and developmental disabilities</a:t>
            </a:r>
            <a:r>
              <a:rPr lang="en-US" dirty="0">
                <a:cs typeface="Calibri"/>
              </a:rPr>
              <a:t>" which was conducted by  Ministry of Social Justice and Empowerment, has joined hands with the </a:t>
            </a:r>
            <a:r>
              <a:rPr lang="en-US" b="1" dirty="0">
                <a:cs typeface="Calibri"/>
              </a:rPr>
              <a:t>All India Council for Technical Education (AICTE).</a:t>
            </a:r>
            <a:br>
              <a:rPr lang="en-US" b="1" dirty="0">
                <a:cs typeface="Calibri"/>
              </a:rPr>
            </a:br>
            <a:endParaRPr lang="en-US" dirty="0">
              <a:ea typeface="+mn-lt"/>
              <a:cs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3257571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09D2-8511-FA73-1485-9C7D8A997BAE}"/>
              </a:ext>
            </a:extLst>
          </p:cNvPr>
          <p:cNvSpPr>
            <a:spLocks noGrp="1"/>
          </p:cNvSpPr>
          <p:nvPr>
            <p:ph type="title"/>
          </p:nvPr>
        </p:nvSpPr>
        <p:spPr>
          <a:xfrm>
            <a:off x="579408" y="264483"/>
            <a:ext cx="10515600" cy="1325563"/>
          </a:xfrm>
        </p:spPr>
        <p:txBody>
          <a:bodyPr/>
          <a:lstStyle/>
          <a:p>
            <a:r>
              <a:rPr lang="en-US" b="1" dirty="0">
                <a:cs typeface="Calibri Light"/>
              </a:rPr>
              <a:t>INTRODUCTION</a:t>
            </a:r>
          </a:p>
        </p:txBody>
      </p:sp>
      <p:sp>
        <p:nvSpPr>
          <p:cNvPr id="3" name="Content Placeholder 2">
            <a:extLst>
              <a:ext uri="{FF2B5EF4-FFF2-40B4-BE49-F238E27FC236}">
                <a16:creationId xmlns:a16="http://schemas.microsoft.com/office/drawing/2014/main" id="{F90A1D94-0A55-2C18-D233-5D95DA33FBEA}"/>
              </a:ext>
            </a:extLst>
          </p:cNvPr>
          <p:cNvSpPr>
            <a:spLocks noGrp="1"/>
          </p:cNvSpPr>
          <p:nvPr>
            <p:ph idx="1"/>
          </p:nvPr>
        </p:nvSpPr>
        <p:spPr>
          <a:xfrm>
            <a:off x="636918" y="1667474"/>
            <a:ext cx="11406994" cy="4926432"/>
          </a:xfrm>
        </p:spPr>
        <p:txBody>
          <a:bodyPr vert="horz" lIns="91440" tIns="45720" rIns="91440" bIns="45720" rtlCol="0" anchor="ctr">
            <a:normAutofit/>
          </a:bodyPr>
          <a:lstStyle/>
          <a:p>
            <a:pPr marL="0" indent="0">
              <a:lnSpc>
                <a:spcPct val="150000"/>
              </a:lnSpc>
              <a:buNone/>
            </a:pPr>
            <a:r>
              <a:rPr lang="en-US" b="1" dirty="0">
                <a:ea typeface="+mn-lt"/>
                <a:cs typeface="+mn-lt"/>
              </a:rPr>
              <a:t>American sign language</a:t>
            </a:r>
            <a:r>
              <a:rPr lang="en-US" dirty="0">
                <a:ea typeface="+mn-lt"/>
                <a:cs typeface="+mn-lt"/>
              </a:rPr>
              <a:t> is a predominant sign language Since the only disability D&amp;M people have is communication related and they cannot use spoken languages hence the only way for them to communicate is through sign language.  </a:t>
            </a:r>
            <a:r>
              <a:rPr lang="en-US" b="1" dirty="0">
                <a:ea typeface="+mn-lt"/>
                <a:cs typeface="+mn-lt"/>
              </a:rPr>
              <a:t>Deaf and dumb(D&amp;M)</a:t>
            </a:r>
            <a:r>
              <a:rPr lang="en-US" dirty="0">
                <a:ea typeface="+mn-lt"/>
                <a:cs typeface="+mn-lt"/>
              </a:rPr>
              <a:t> people make use of their hands to express different gestures to express their ideas with other people. Gestures are the nonverbally exchanged messages and these gestures are understood with vision. This nonverbal communication of deaf and dumb people is called </a:t>
            </a:r>
            <a:r>
              <a:rPr lang="en-US" b="1" dirty="0">
                <a:ea typeface="+mn-lt"/>
                <a:cs typeface="+mn-lt"/>
              </a:rPr>
              <a:t>sign language.</a:t>
            </a:r>
            <a:endParaRPr lang="en-US" b="1" dirty="0">
              <a:cs typeface="Calibri" panose="020F0502020204030204"/>
            </a:endParaRPr>
          </a:p>
          <a:p>
            <a:pPr marL="0" indent="0">
              <a:lnSpc>
                <a:spcPct val="150000"/>
              </a:lnSpc>
              <a:buNone/>
            </a:pPr>
            <a:endParaRPr lang="en-US" dirty="0">
              <a:cs typeface="Calibri" panose="020F0502020204030204"/>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4262023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B5154245-EB77-8737-8985-F0937166B7E3}"/>
              </a:ext>
            </a:extLst>
          </p:cNvPr>
          <p:cNvPicPr>
            <a:picLocks noGrp="1" noChangeAspect="1"/>
          </p:cNvPicPr>
          <p:nvPr>
            <p:ph idx="1"/>
          </p:nvPr>
        </p:nvPicPr>
        <p:blipFill>
          <a:blip r:embed="rId2"/>
          <a:stretch>
            <a:fillRect/>
          </a:stretch>
        </p:blipFill>
        <p:spPr>
          <a:xfrm>
            <a:off x="3765970" y="83285"/>
            <a:ext cx="8383796" cy="4097906"/>
          </a:xfrm>
        </p:spPr>
      </p:pic>
      <p:sp>
        <p:nvSpPr>
          <p:cNvPr id="6" name="Rectangle 5">
            <a:extLst>
              <a:ext uri="{FF2B5EF4-FFF2-40B4-BE49-F238E27FC236}">
                <a16:creationId xmlns:a16="http://schemas.microsoft.com/office/drawing/2014/main" id="{8143F251-DAE7-E877-B774-41D3BCD2EAE3}"/>
              </a:ext>
            </a:extLst>
          </p:cNvPr>
          <p:cNvSpPr/>
          <p:nvPr/>
        </p:nvSpPr>
        <p:spPr>
          <a:xfrm>
            <a:off x="-48759" y="-2501"/>
            <a:ext cx="3809999"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9C618E0-FD71-EAD7-A88B-6AA55AE1F533}"/>
              </a:ext>
            </a:extLst>
          </p:cNvPr>
          <p:cNvSpPr txBox="1"/>
          <p:nvPr/>
        </p:nvSpPr>
        <p:spPr>
          <a:xfrm>
            <a:off x="165651" y="1322404"/>
            <a:ext cx="3395869"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pPr>
            <a:r>
              <a:rPr lang="en-US" sz="4000" b="1" dirty="0">
                <a:latin typeface="Calibri Light"/>
                <a:cs typeface="Calibri Light"/>
              </a:rPr>
              <a:t>Sign language is a visual language and consists of 3 major</a:t>
            </a:r>
            <a:endParaRPr lang="en-US" sz="4000">
              <a:ea typeface="+mn-lt"/>
              <a:cs typeface="+mn-lt"/>
            </a:endParaRPr>
          </a:p>
          <a:p>
            <a:pPr>
              <a:lnSpc>
                <a:spcPct val="90000"/>
              </a:lnSpc>
              <a:spcBef>
                <a:spcPct val="0"/>
              </a:spcBef>
            </a:pPr>
            <a:r>
              <a:rPr lang="en-US" sz="4000" b="1" dirty="0">
                <a:latin typeface="Calibri Light"/>
                <a:cs typeface="Calibri Light"/>
              </a:rPr>
              <a:t>components</a:t>
            </a:r>
            <a:endParaRPr lang="en-US" sz="4000">
              <a:ea typeface="+mn-lt"/>
              <a:cs typeface="+mn-lt"/>
            </a:endParaRPr>
          </a:p>
          <a:p>
            <a:pPr algn="l"/>
            <a:endParaRPr lang="en-US" sz="4000" dirty="0">
              <a:cs typeface="Calibri"/>
            </a:endParaRPr>
          </a:p>
        </p:txBody>
      </p:sp>
      <p:sp>
        <p:nvSpPr>
          <p:cNvPr id="8" name="TextBox 7">
            <a:extLst>
              <a:ext uri="{FF2B5EF4-FFF2-40B4-BE49-F238E27FC236}">
                <a16:creationId xmlns:a16="http://schemas.microsoft.com/office/drawing/2014/main" id="{8A49C25C-B325-1EBC-B782-B263C2641BB3}"/>
              </a:ext>
            </a:extLst>
          </p:cNvPr>
          <p:cNvSpPr txBox="1"/>
          <p:nvPr/>
        </p:nvSpPr>
        <p:spPr>
          <a:xfrm>
            <a:off x="3909391" y="4170058"/>
            <a:ext cx="824291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dirty="0">
                <a:ea typeface="+mn-lt"/>
                <a:cs typeface="+mn-lt"/>
              </a:rPr>
              <a:t>In our project we basically focus on producing a model which can identify Fingerspelling based hand gestures in order to form a complete word by combining each gesture. The gestures we aim to train are as given in the Image in the next slide</a:t>
            </a:r>
            <a:endParaRPr lang="en-US" sz="2800">
              <a:cs typeface="Calibri"/>
            </a:endParaRPr>
          </a:p>
        </p:txBody>
      </p:sp>
    </p:spTree>
    <p:extLst>
      <p:ext uri="{BB962C8B-B14F-4D97-AF65-F5344CB8AC3E}">
        <p14:creationId xmlns:p14="http://schemas.microsoft.com/office/powerpoint/2010/main" val="2828378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AB20-40C9-EA72-0482-810E5BB87624}"/>
              </a:ext>
            </a:extLst>
          </p:cNvPr>
          <p:cNvSpPr>
            <a:spLocks noGrp="1"/>
          </p:cNvSpPr>
          <p:nvPr>
            <p:ph type="title"/>
          </p:nvPr>
        </p:nvSpPr>
        <p:spPr/>
        <p:txBody>
          <a:bodyPr/>
          <a:lstStyle/>
          <a:p>
            <a:r>
              <a:rPr lang="en-US" b="1" dirty="0">
                <a:cs typeface="Calibri Light"/>
              </a:rPr>
              <a:t>AMERICAN SIGN LANGUAGE:</a:t>
            </a:r>
          </a:p>
        </p:txBody>
      </p:sp>
      <p:pic>
        <p:nvPicPr>
          <p:cNvPr id="10" name="Picture 10" descr="Text&#10;&#10;Description automatically generated">
            <a:extLst>
              <a:ext uri="{FF2B5EF4-FFF2-40B4-BE49-F238E27FC236}">
                <a16:creationId xmlns:a16="http://schemas.microsoft.com/office/drawing/2014/main" id="{B5BFE177-12F8-6020-AFF7-9FE9C84F58EB}"/>
              </a:ext>
            </a:extLst>
          </p:cNvPr>
          <p:cNvPicPr>
            <a:picLocks noGrp="1" noChangeAspect="1"/>
          </p:cNvPicPr>
          <p:nvPr>
            <p:ph idx="1"/>
          </p:nvPr>
        </p:nvPicPr>
        <p:blipFill>
          <a:blip r:embed="rId2"/>
          <a:stretch>
            <a:fillRect/>
          </a:stretch>
        </p:blipFill>
        <p:spPr>
          <a:xfrm>
            <a:off x="844221" y="1706218"/>
            <a:ext cx="10287897" cy="4662038"/>
          </a:xfrm>
        </p:spPr>
      </p:pic>
    </p:spTree>
    <p:extLst>
      <p:ext uri="{BB962C8B-B14F-4D97-AF65-F5344CB8AC3E}">
        <p14:creationId xmlns:p14="http://schemas.microsoft.com/office/powerpoint/2010/main" val="2138900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7953" cy="6858000"/>
          </a:xfrm>
        </p:spPr>
      </p:pic>
    </p:spTree>
    <p:extLst>
      <p:ext uri="{BB962C8B-B14F-4D97-AF65-F5344CB8AC3E}">
        <p14:creationId xmlns:p14="http://schemas.microsoft.com/office/powerpoint/2010/main" val="4058665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extLst>
      <p:ext uri="{BB962C8B-B14F-4D97-AF65-F5344CB8AC3E}">
        <p14:creationId xmlns:p14="http://schemas.microsoft.com/office/powerpoint/2010/main" val="611680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1DCDAA-A8F1-3121-D4D1-203EF7687EE8}"/>
              </a:ext>
            </a:extLst>
          </p:cNvPr>
          <p:cNvSpPr/>
          <p:nvPr/>
        </p:nvSpPr>
        <p:spPr>
          <a:xfrm>
            <a:off x="384125" y="433821"/>
            <a:ext cx="11429999" cy="599535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75365E0-DF20-BC07-E336-084D5F0A6999}"/>
              </a:ext>
            </a:extLst>
          </p:cNvPr>
          <p:cNvSpPr txBox="1"/>
          <p:nvPr/>
        </p:nvSpPr>
        <p:spPr>
          <a:xfrm>
            <a:off x="387876" y="2089404"/>
            <a:ext cx="432414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000" b="1" dirty="0">
                <a:ea typeface="+mn-lt"/>
                <a:cs typeface="+mn-lt"/>
              </a:rPr>
              <a:t>SOFTWARE REQUIREMENT:</a:t>
            </a:r>
            <a:endParaRPr lang="en-US" sz="4000">
              <a:ea typeface="+mn-lt"/>
              <a:cs typeface="+mn-lt"/>
            </a:endParaRPr>
          </a:p>
          <a:p>
            <a:pPr algn="r"/>
            <a:endParaRPr lang="en-US" sz="4000" dirty="0">
              <a:cs typeface="Calibri"/>
            </a:endParaRPr>
          </a:p>
        </p:txBody>
      </p:sp>
      <p:cxnSp>
        <p:nvCxnSpPr>
          <p:cNvPr id="7" name="Straight Arrow Connector 6">
            <a:extLst>
              <a:ext uri="{FF2B5EF4-FFF2-40B4-BE49-F238E27FC236}">
                <a16:creationId xmlns:a16="http://schemas.microsoft.com/office/drawing/2014/main" id="{62674A6E-C01D-F290-1717-9B1BC4DE7334}"/>
              </a:ext>
            </a:extLst>
          </p:cNvPr>
          <p:cNvCxnSpPr/>
          <p:nvPr/>
        </p:nvCxnSpPr>
        <p:spPr>
          <a:xfrm flipH="1">
            <a:off x="5345502" y="1893499"/>
            <a:ext cx="5751" cy="311413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AE08AE-5DEF-8209-B523-DB085D07266E}"/>
              </a:ext>
            </a:extLst>
          </p:cNvPr>
          <p:cNvSpPr txBox="1"/>
          <p:nvPr/>
        </p:nvSpPr>
        <p:spPr>
          <a:xfrm>
            <a:off x="6046303" y="833261"/>
            <a:ext cx="5350565" cy="51961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lnSpc>
                <a:spcPct val="150000"/>
              </a:lnSpc>
              <a:buChar char="•"/>
            </a:pPr>
            <a:r>
              <a:rPr lang="en-US" sz="2800" b="1" dirty="0">
                <a:latin typeface="Calibri"/>
                <a:ea typeface="Arial"/>
                <a:cs typeface="Arial"/>
              </a:rPr>
              <a:t> Python 3.6.6​</a:t>
            </a:r>
            <a:endParaRPr lang="en-US" b="1" dirty="0">
              <a:cs typeface="Calibri" panose="020F0502020204030204"/>
            </a:endParaRPr>
          </a:p>
          <a:p>
            <a:pPr rtl="0">
              <a:lnSpc>
                <a:spcPct val="150000"/>
              </a:lnSpc>
              <a:buChar char="•"/>
            </a:pPr>
            <a:r>
              <a:rPr lang="en-US" sz="2800" b="1" dirty="0" err="1">
                <a:latin typeface="Calibri"/>
                <a:ea typeface="Arial"/>
                <a:cs typeface="Arial"/>
              </a:rPr>
              <a:t>Tensorflow</a:t>
            </a:r>
            <a:r>
              <a:rPr lang="en-US" sz="2800" b="1" dirty="0">
                <a:latin typeface="Calibri"/>
                <a:ea typeface="Arial"/>
                <a:cs typeface="Arial"/>
              </a:rPr>
              <a:t> 1.11.0 </a:t>
            </a:r>
          </a:p>
          <a:p>
            <a:pPr rtl="0">
              <a:lnSpc>
                <a:spcPct val="150000"/>
              </a:lnSpc>
              <a:buChar char="•"/>
            </a:pPr>
            <a:r>
              <a:rPr lang="en-US" sz="2800" b="1" dirty="0">
                <a:latin typeface="Calibri"/>
                <a:ea typeface="Arial"/>
                <a:cs typeface="Arial"/>
              </a:rPr>
              <a:t>OpenCV 3.4.3.18 ​</a:t>
            </a:r>
          </a:p>
          <a:p>
            <a:pPr rtl="0">
              <a:lnSpc>
                <a:spcPct val="150000"/>
              </a:lnSpc>
              <a:buChar char="•"/>
            </a:pPr>
            <a:r>
              <a:rPr lang="en-US" sz="2800" b="1" dirty="0">
                <a:latin typeface="Calibri"/>
                <a:ea typeface="Arial"/>
                <a:cs typeface="Arial"/>
              </a:rPr>
              <a:t>NumPy 1.15.3 ​</a:t>
            </a:r>
          </a:p>
          <a:p>
            <a:pPr rtl="0">
              <a:lnSpc>
                <a:spcPct val="150000"/>
              </a:lnSpc>
              <a:buChar char="•"/>
            </a:pPr>
            <a:r>
              <a:rPr lang="en-US" sz="2800" b="1" dirty="0">
                <a:latin typeface="Calibri"/>
                <a:ea typeface="Arial"/>
                <a:cs typeface="Arial"/>
              </a:rPr>
              <a:t>Matplotlib 3.0.0 ​</a:t>
            </a:r>
          </a:p>
          <a:p>
            <a:pPr rtl="0">
              <a:lnSpc>
                <a:spcPct val="150000"/>
              </a:lnSpc>
              <a:buChar char="•"/>
            </a:pPr>
            <a:r>
              <a:rPr lang="en-US" sz="2800" b="1" err="1">
                <a:latin typeface="Calibri"/>
                <a:ea typeface="Arial"/>
                <a:cs typeface="Arial"/>
              </a:rPr>
              <a:t>Hunspell</a:t>
            </a:r>
            <a:r>
              <a:rPr lang="en-US" sz="2800" b="1" dirty="0">
                <a:latin typeface="Calibri"/>
                <a:ea typeface="Arial"/>
                <a:cs typeface="Arial"/>
              </a:rPr>
              <a:t> 2.0.2​</a:t>
            </a:r>
          </a:p>
          <a:p>
            <a:pPr rtl="0">
              <a:lnSpc>
                <a:spcPct val="150000"/>
              </a:lnSpc>
              <a:buChar char="•"/>
            </a:pPr>
            <a:r>
              <a:rPr lang="en-US" sz="2800" b="1" dirty="0" err="1">
                <a:latin typeface="Calibri"/>
                <a:ea typeface="Arial"/>
                <a:cs typeface="Arial"/>
              </a:rPr>
              <a:t>Keras</a:t>
            </a:r>
            <a:r>
              <a:rPr lang="en-US" sz="2800" b="1" dirty="0">
                <a:latin typeface="Calibri"/>
                <a:ea typeface="Arial"/>
                <a:cs typeface="Arial"/>
              </a:rPr>
              <a:t> 2.2.1 ​</a:t>
            </a:r>
          </a:p>
          <a:p>
            <a:pPr rtl="0">
              <a:lnSpc>
                <a:spcPct val="150000"/>
              </a:lnSpc>
              <a:buChar char="•"/>
            </a:pPr>
            <a:r>
              <a:rPr lang="en-US" sz="2800" b="1" dirty="0">
                <a:latin typeface="Calibri"/>
                <a:ea typeface="Arial"/>
                <a:cs typeface="Arial"/>
              </a:rPr>
              <a:t>PIL 5.3.0​</a:t>
            </a:r>
            <a:endParaRPr lang="en-US" sz="2800" b="1">
              <a:cs typeface="Calibri"/>
            </a:endParaRPr>
          </a:p>
        </p:txBody>
      </p:sp>
    </p:spTree>
    <p:extLst>
      <p:ext uri="{BB962C8B-B14F-4D97-AF65-F5344CB8AC3E}">
        <p14:creationId xmlns:p14="http://schemas.microsoft.com/office/powerpoint/2010/main" val="2169071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C386-9154-2749-28FC-7360A4C2F38A}"/>
              </a:ext>
            </a:extLst>
          </p:cNvPr>
          <p:cNvSpPr>
            <a:spLocks noGrp="1"/>
          </p:cNvSpPr>
          <p:nvPr>
            <p:ph type="title"/>
          </p:nvPr>
        </p:nvSpPr>
        <p:spPr/>
        <p:txBody>
          <a:bodyPr/>
          <a:lstStyle/>
          <a:p>
            <a:r>
              <a:rPr lang="en-US" b="1" dirty="0">
                <a:cs typeface="Calibri Light"/>
              </a:rPr>
              <a:t>LIMITATIONS OF OUR MODEL:</a:t>
            </a:r>
          </a:p>
        </p:txBody>
      </p:sp>
      <p:sp>
        <p:nvSpPr>
          <p:cNvPr id="3" name="Content Placeholder 2">
            <a:extLst>
              <a:ext uri="{FF2B5EF4-FFF2-40B4-BE49-F238E27FC236}">
                <a16:creationId xmlns:a16="http://schemas.microsoft.com/office/drawing/2014/main" id="{D0EFFCB7-3A27-AFB4-47ED-18DCCF70F099}"/>
              </a:ext>
            </a:extLst>
          </p:cNvPr>
          <p:cNvSpPr>
            <a:spLocks noGrp="1"/>
          </p:cNvSpPr>
          <p:nvPr>
            <p:ph idx="1"/>
          </p:nvPr>
        </p:nvSpPr>
        <p:spPr>
          <a:xfrm>
            <a:off x="838200" y="2343210"/>
            <a:ext cx="10515600" cy="4351338"/>
          </a:xfrm>
        </p:spPr>
        <p:txBody>
          <a:bodyPr vert="horz" lIns="91440" tIns="45720" rIns="91440" bIns="45720" rtlCol="0" anchor="t">
            <a:normAutofit/>
          </a:bodyPr>
          <a:lstStyle/>
          <a:p>
            <a:r>
              <a:rPr lang="en-US" sz="3200" dirty="0">
                <a:ea typeface="+mn-lt"/>
                <a:cs typeface="+mn-lt"/>
              </a:rPr>
              <a:t>The model works well only in good lighting conditions.</a:t>
            </a:r>
            <a:endParaRPr lang="en-US" dirty="0"/>
          </a:p>
          <a:p>
            <a:pPr marL="0" indent="0">
              <a:buNone/>
            </a:pPr>
            <a:endParaRPr lang="en-US">
              <a:cs typeface="Calibri" panose="020F0502020204030204"/>
            </a:endParaRPr>
          </a:p>
          <a:p>
            <a:r>
              <a:rPr lang="en-US" sz="3200" dirty="0">
                <a:ea typeface="+mn-lt"/>
                <a:cs typeface="+mn-lt"/>
              </a:rPr>
              <a:t> Plain background is needed for the model to detect with accuracy.</a:t>
            </a:r>
          </a:p>
          <a:p>
            <a:pPr marL="0" indent="0">
              <a:buNone/>
            </a:pPr>
            <a:endParaRPr lang="en-US" sz="3200">
              <a:cs typeface="Calibri"/>
            </a:endParaRPr>
          </a:p>
        </p:txBody>
      </p:sp>
    </p:spTree>
    <p:extLst>
      <p:ext uri="{BB962C8B-B14F-4D97-AF65-F5344CB8AC3E}">
        <p14:creationId xmlns:p14="http://schemas.microsoft.com/office/powerpoint/2010/main" val="305599500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46</TotalTime>
  <Words>197</Words>
  <Application>Microsoft Office PowerPoint</Application>
  <PresentationFormat>Widescreen</PresentationFormat>
  <Paragraphs>37</Paragraphs>
  <Slides>16</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Bookman Old Style</vt:lpstr>
      <vt:lpstr>Calibri</vt:lpstr>
      <vt:lpstr>Calibri Light</vt:lpstr>
      <vt:lpstr>Fira sans</vt:lpstr>
      <vt:lpstr>Rockwell</vt:lpstr>
      <vt:lpstr>Damask</vt:lpstr>
      <vt:lpstr>PowerPoint Presentation</vt:lpstr>
      <vt:lpstr>PROBLEM STATEMENT</vt:lpstr>
      <vt:lpstr>INTRODUCTION</vt:lpstr>
      <vt:lpstr>PowerPoint Presentation</vt:lpstr>
      <vt:lpstr>AMERICAN SIGN LANGUAGE:</vt:lpstr>
      <vt:lpstr>PowerPoint Presentation</vt:lpstr>
      <vt:lpstr>PowerPoint Presentation</vt:lpstr>
      <vt:lpstr>PowerPoint Presentation</vt:lpstr>
      <vt:lpstr>LIMITATIONS OF OUR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aravind laxmanan</dc:creator>
  <cp:lastModifiedBy>aravind laxmanan</cp:lastModifiedBy>
  <cp:revision>333</cp:revision>
  <dcterms:created xsi:type="dcterms:W3CDTF">2023-04-01T00:49:05Z</dcterms:created>
  <dcterms:modified xsi:type="dcterms:W3CDTF">2023-04-01T05:10:50Z</dcterms:modified>
</cp:coreProperties>
</file>